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notesMasterIdLst>
    <p:notesMasterId r:id="rId24"/>
  </p:notesMasterIdLst>
  <p:handoutMasterIdLst>
    <p:handoutMasterId r:id="rId25"/>
  </p:handoutMasterIdLst>
  <p:sldIdLst>
    <p:sldId id="256" r:id="rId5"/>
    <p:sldId id="490" r:id="rId6"/>
    <p:sldId id="506" r:id="rId7"/>
    <p:sldId id="491" r:id="rId8"/>
    <p:sldId id="492" r:id="rId9"/>
    <p:sldId id="498" r:id="rId10"/>
    <p:sldId id="494" r:id="rId11"/>
    <p:sldId id="503" r:id="rId12"/>
    <p:sldId id="502" r:id="rId13"/>
    <p:sldId id="495" r:id="rId14"/>
    <p:sldId id="499" r:id="rId15"/>
    <p:sldId id="500" r:id="rId16"/>
    <p:sldId id="501" r:id="rId17"/>
    <p:sldId id="504" r:id="rId18"/>
    <p:sldId id="497" r:id="rId19"/>
    <p:sldId id="496" r:id="rId20"/>
    <p:sldId id="505" r:id="rId21"/>
    <p:sldId id="493" r:id="rId22"/>
    <p:sldId id="48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7D3170-B073-F1E7-DE3F-920FFC42CFB5}" v="12" dt="2023-09-06T16:08:08.656"/>
    <p1510:client id="{94C7CEE3-78C5-0A41-8DDE-A7F6041F37A3}" v="17" dt="2023-09-06T15:57:37.409"/>
    <p1510:client id="{D67DEF41-88EE-7A0B-11A4-7894BD7708AF}" v="132" dt="2023-09-06T16:09:43.1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801A60-D2F7-4243-8C7F-0475B13F01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Founders Grotesk Text Medium" panose="020B0503030202060204" pitchFamily="34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A1EA72-8069-F44C-BB57-AC0A0A24C1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C21EE-7332-D644-9C2D-097A646A79D2}" type="datetimeFigureOut">
              <a:rPr lang="en-US" smtClean="0">
                <a:latin typeface="Founders Grotesk Text Medium" panose="020B0503030202060204" pitchFamily="34" charset="77"/>
              </a:rPr>
              <a:t>9/6/2023</a:t>
            </a:fld>
            <a:endParaRPr lang="en-US">
              <a:latin typeface="Founders Grotesk Text Medium" panose="020B0503030202060204" pitchFamily="34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955C25-0238-2240-A7BF-71C7DACB0A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Founders Grotesk Text Medium" panose="020B0503030202060204" pitchFamily="34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A8A6AF-4108-9147-B27B-CDB3ACA42A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6733E-8A81-6547-8C82-8FF35796149D}" type="slidenum">
              <a:rPr lang="en-US" smtClean="0">
                <a:latin typeface="Founders Grotesk Text Medium" panose="020B0503030202060204" pitchFamily="34" charset="77"/>
              </a:rPr>
              <a:t>‹#›</a:t>
            </a:fld>
            <a:endParaRPr lang="en-US">
              <a:latin typeface="Founders Grotesk Text Medium" panose="020B0503030202060204" pitchFamily="34" charset="77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2CB066-B476-9A48-94B7-AEBA0D4CE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327" y="7590209"/>
            <a:ext cx="3687763" cy="15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Founders Grotesk Text Medium" panose="020B0503030202060204" pitchFamily="34" charset="77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Founders Grotesk Text Medium" panose="020B0503030202060204" pitchFamily="34" charset="77"/>
              </a:defRPr>
            </a:lvl1pPr>
          </a:lstStyle>
          <a:p>
            <a:fld id="{76CA01E5-D643-F746-A0B3-627DB2DF6B97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Founders Grotesk Text Medium" panose="020B0503030202060204" pitchFamily="34" charset="77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Founders Grotesk Text Medium" panose="020B0503030202060204" pitchFamily="34" charset="77"/>
              </a:defRPr>
            </a:lvl1pPr>
          </a:lstStyle>
          <a:p>
            <a:fld id="{F05B65BD-1B37-E645-970A-0A382CA052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A65059-DAF0-FF4E-8B9C-36C022685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671" y="7637526"/>
            <a:ext cx="3483052" cy="147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8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1" i="0" kern="1200">
        <a:solidFill>
          <a:schemeClr val="tx1"/>
        </a:solidFill>
        <a:latin typeface="Founders Grotesk Text" panose="020B0503030202060204" pitchFamily="34" charset="77"/>
        <a:ea typeface="+mn-ea"/>
        <a:cs typeface="+mn-cs"/>
      </a:defRPr>
    </a:lvl1pPr>
    <a:lvl2pPr marL="457200" algn="l" defTabSz="914400" rtl="0" eaLnBrk="1" latinLnBrk="0" hangingPunct="1">
      <a:defRPr sz="1200" b="1" i="0" kern="1200">
        <a:solidFill>
          <a:schemeClr val="tx1"/>
        </a:solidFill>
        <a:latin typeface="Founders Grotesk Text Semibold" panose="020B0503030202060204" pitchFamily="34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Founders Grotesk Text Medium" panose="020B0503030202060204" pitchFamily="34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Founders Grotesk Text" panose="020B0503030202060204" pitchFamily="34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Founders Grotesk Text Light" panose="020B0303030202060204" pitchFamily="34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B65BD-1B37-E645-970A-0A382CA052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32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B65BD-1B37-E645-970A-0A382CA0525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10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7A434B-AE6E-A444-8302-DDE9603BA4D5}"/>
              </a:ext>
            </a:extLst>
          </p:cNvPr>
          <p:cNvSpPr/>
          <p:nvPr userDrawn="1"/>
        </p:nvSpPr>
        <p:spPr>
          <a:xfrm>
            <a:off x="9666514" y="0"/>
            <a:ext cx="2525486" cy="6858000"/>
          </a:xfrm>
          <a:prstGeom prst="rect">
            <a:avLst/>
          </a:prstGeom>
          <a:solidFill>
            <a:srgbClr val="1E1E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1E1E1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rgbClr val="1E1E1E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57961" y="6356350"/>
            <a:ext cx="5374106" cy="365125"/>
          </a:xfrm>
        </p:spPr>
        <p:txBody>
          <a:bodyPr/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B51E818-711C-4D4A-9FDB-F50120F3A7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66514" y="4761522"/>
            <a:ext cx="2525486" cy="209647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E1E1E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>
              <a:defRPr>
                <a:solidFill>
                  <a:srgbClr val="1E1E1E"/>
                </a:solidFill>
              </a:defRPr>
            </a:lvl1pPr>
            <a:lvl2pPr>
              <a:defRPr>
                <a:solidFill>
                  <a:srgbClr val="1E1E1E"/>
                </a:solidFill>
              </a:defRPr>
            </a:lvl2pPr>
            <a:lvl3pPr>
              <a:defRPr>
                <a:solidFill>
                  <a:srgbClr val="1E1E1E"/>
                </a:solidFill>
              </a:defRPr>
            </a:lvl3pPr>
            <a:lvl4pPr>
              <a:defRPr>
                <a:solidFill>
                  <a:srgbClr val="1E1E1E"/>
                </a:solidFill>
              </a:defRPr>
            </a:lvl4pPr>
            <a:lvl5pPr>
              <a:defRPr>
                <a:solidFill>
                  <a:srgbClr val="1E1E1E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>
            <a:lvl1pPr>
              <a:defRPr>
                <a:solidFill>
                  <a:srgbClr val="1E1E1E"/>
                </a:solidFill>
              </a:defRPr>
            </a:lvl1pPr>
            <a:lvl2pPr>
              <a:defRPr>
                <a:solidFill>
                  <a:srgbClr val="1E1E1E"/>
                </a:solidFill>
              </a:defRPr>
            </a:lvl2pPr>
            <a:lvl3pPr>
              <a:defRPr>
                <a:solidFill>
                  <a:srgbClr val="1E1E1E"/>
                </a:solidFill>
              </a:defRPr>
            </a:lvl3pPr>
            <a:lvl4pPr>
              <a:defRPr>
                <a:solidFill>
                  <a:srgbClr val="1E1E1E"/>
                </a:solidFill>
              </a:defRPr>
            </a:lvl4pPr>
            <a:lvl5pPr>
              <a:defRPr>
                <a:solidFill>
                  <a:srgbClr val="1E1E1E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E1E1E"/>
                </a:solidFill>
              </a:defRPr>
            </a:lvl1pPr>
            <a:lvl2pPr>
              <a:defRPr>
                <a:solidFill>
                  <a:srgbClr val="1E1E1E"/>
                </a:solidFill>
              </a:defRPr>
            </a:lvl2pPr>
            <a:lvl3pPr>
              <a:defRPr>
                <a:solidFill>
                  <a:srgbClr val="1E1E1E"/>
                </a:solidFill>
              </a:defRPr>
            </a:lvl3pPr>
            <a:lvl4pPr>
              <a:defRPr>
                <a:solidFill>
                  <a:srgbClr val="1E1E1E"/>
                </a:solidFill>
              </a:defRPr>
            </a:lvl4pPr>
            <a:lvl5pPr>
              <a:defRPr>
                <a:solidFill>
                  <a:srgbClr val="1E1E1E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1" i="0" spc="-100" baseline="0">
                <a:solidFill>
                  <a:srgbClr val="1E1E1E"/>
                </a:solidFill>
                <a:latin typeface="Founders Grotesk Text" panose="020B050303020206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b="0" i="0" cap="none" spc="0" baseline="0">
                <a:solidFill>
                  <a:srgbClr val="1E1E1E"/>
                </a:solidFill>
                <a:latin typeface="Founders Grotesk Text Medium" panose="020B0503030202060204" pitchFamily="34" charset="7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>
                <a:solidFill>
                  <a:srgbClr val="1E1E1E"/>
                </a:solidFill>
              </a:defRPr>
            </a:lvl1pPr>
            <a:lvl2pPr>
              <a:defRPr sz="1800">
                <a:solidFill>
                  <a:srgbClr val="1E1E1E"/>
                </a:solidFill>
              </a:defRPr>
            </a:lvl2pPr>
            <a:lvl3pPr>
              <a:defRPr sz="1600">
                <a:solidFill>
                  <a:srgbClr val="1E1E1E"/>
                </a:solidFill>
              </a:defRPr>
            </a:lvl3pPr>
            <a:lvl4pPr>
              <a:defRPr sz="1400">
                <a:solidFill>
                  <a:srgbClr val="1E1E1E"/>
                </a:solidFill>
              </a:defRPr>
            </a:lvl4pPr>
            <a:lvl5pPr>
              <a:defRPr sz="1400">
                <a:solidFill>
                  <a:srgbClr val="1E1E1E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>
                <a:solidFill>
                  <a:srgbClr val="1E1E1E"/>
                </a:solidFill>
              </a:defRPr>
            </a:lvl1pPr>
            <a:lvl2pPr>
              <a:defRPr sz="1800">
                <a:solidFill>
                  <a:srgbClr val="1E1E1E"/>
                </a:solidFill>
              </a:defRPr>
            </a:lvl2pPr>
            <a:lvl3pPr>
              <a:defRPr sz="1600">
                <a:solidFill>
                  <a:srgbClr val="1E1E1E"/>
                </a:solidFill>
              </a:defRPr>
            </a:lvl3pPr>
            <a:lvl4pPr>
              <a:defRPr sz="1400">
                <a:solidFill>
                  <a:srgbClr val="1E1E1E"/>
                </a:solidFill>
              </a:defRPr>
            </a:lvl4pPr>
            <a:lvl5pPr>
              <a:defRPr sz="1400">
                <a:solidFill>
                  <a:srgbClr val="1E1E1E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rgbClr val="1E1E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>
                <a:solidFill>
                  <a:srgbClr val="1E1E1E"/>
                </a:solidFill>
              </a:defRPr>
            </a:lvl1pPr>
            <a:lvl2pPr>
              <a:defRPr sz="1800">
                <a:solidFill>
                  <a:srgbClr val="1E1E1E"/>
                </a:solidFill>
              </a:defRPr>
            </a:lvl2pPr>
            <a:lvl3pPr>
              <a:defRPr sz="1600">
                <a:solidFill>
                  <a:srgbClr val="1E1E1E"/>
                </a:solidFill>
              </a:defRPr>
            </a:lvl3pPr>
            <a:lvl4pPr>
              <a:defRPr sz="1400">
                <a:solidFill>
                  <a:srgbClr val="1E1E1E"/>
                </a:solidFill>
              </a:defRPr>
            </a:lvl4pPr>
            <a:lvl5pPr>
              <a:defRPr sz="1400">
                <a:solidFill>
                  <a:srgbClr val="1E1E1E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rgbClr val="1E1E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>
                <a:solidFill>
                  <a:srgbClr val="1E1E1E"/>
                </a:solidFill>
              </a:defRPr>
            </a:lvl1pPr>
            <a:lvl2pPr>
              <a:defRPr sz="1800">
                <a:solidFill>
                  <a:srgbClr val="1E1E1E"/>
                </a:solidFill>
              </a:defRPr>
            </a:lvl2pPr>
            <a:lvl3pPr>
              <a:defRPr sz="1600">
                <a:solidFill>
                  <a:srgbClr val="1E1E1E"/>
                </a:solidFill>
              </a:defRPr>
            </a:lvl3pPr>
            <a:lvl4pPr>
              <a:defRPr sz="1400">
                <a:solidFill>
                  <a:srgbClr val="1E1E1E"/>
                </a:solidFill>
              </a:defRPr>
            </a:lvl4pPr>
            <a:lvl5pPr>
              <a:defRPr sz="1400">
                <a:solidFill>
                  <a:srgbClr val="1E1E1E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AF1A44-3F33-BE42-90AB-F392CCC25B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66514" y="4754955"/>
            <a:ext cx="2533398" cy="210304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E1E1E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1" i="0" baseline="0">
                <a:latin typeface="Founders Grotesk Text" panose="020B050303020206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>
                <a:solidFill>
                  <a:srgbClr val="1E1E1E"/>
                </a:solidFill>
              </a:defRPr>
            </a:lvl1pPr>
            <a:lvl2pPr>
              <a:defRPr sz="1800">
                <a:solidFill>
                  <a:srgbClr val="1E1E1E"/>
                </a:solidFill>
              </a:defRPr>
            </a:lvl2pPr>
            <a:lvl3pPr>
              <a:defRPr sz="1600">
                <a:solidFill>
                  <a:srgbClr val="1E1E1E"/>
                </a:solidFill>
              </a:defRPr>
            </a:lvl3pPr>
            <a:lvl4pPr>
              <a:defRPr sz="1400">
                <a:solidFill>
                  <a:srgbClr val="1E1E1E"/>
                </a:solidFill>
              </a:defRPr>
            </a:lvl4pPr>
            <a:lvl5pPr>
              <a:defRPr sz="1400">
                <a:solidFill>
                  <a:srgbClr val="1E1E1E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1E1E1E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1">
                <a:latin typeface="Founders Grotesk Text" panose="020B050303020206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rgbClr val="1E1E1E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1E1E1E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21A822D-97C1-4F4F-9B5A-591C29E4F20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666514" y="4754955"/>
            <a:ext cx="2533398" cy="21030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0">
                <a:solidFill>
                  <a:schemeClr val="tx1">
                    <a:lumMod val="50000"/>
                    <a:lumOff val="50000"/>
                  </a:schemeClr>
                </a:solidFill>
                <a:latin typeface="Founders Grotesk Text Medium" panose="020B0503030202060204" pitchFamily="34" charset="77"/>
              </a:defRPr>
            </a:lvl1pPr>
          </a:lstStyle>
          <a:p>
            <a:fld id="{5586B75A-687E-405C-8A0B-8D00578BA2C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0">
                <a:solidFill>
                  <a:schemeClr val="tx1">
                    <a:lumMod val="50000"/>
                    <a:lumOff val="50000"/>
                  </a:schemeClr>
                </a:solidFill>
                <a:latin typeface="Founders Grotesk Text Medium" panose="020B0503030202060204" pitchFamily="34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06795" y="6356350"/>
            <a:ext cx="7856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accent1"/>
                </a:solidFill>
                <a:latin typeface="Founders Grotesk Text Medium" panose="020B0503030202060204" pitchFamily="34" charset="77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spc="-60" baseline="0">
          <a:solidFill>
            <a:srgbClr val="1E1E1E"/>
          </a:solidFill>
          <a:latin typeface="Founders Grotesk Text" panose="020B0503030202060204" pitchFamily="34" charset="77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b="1" i="0" kern="1200">
          <a:solidFill>
            <a:srgbClr val="1E1E1E"/>
          </a:solidFill>
          <a:latin typeface="Founders Grotesk Text Semibold" panose="020B0503030202060204" pitchFamily="34" charset="77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b="0" i="0" kern="1200">
          <a:solidFill>
            <a:srgbClr val="1E1E1E"/>
          </a:solidFill>
          <a:latin typeface="Founders Grotesk Text Medium" panose="020B0503030202060204" pitchFamily="34" charset="77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b="0" i="0" kern="1200">
          <a:solidFill>
            <a:srgbClr val="1E1E1E"/>
          </a:solidFill>
          <a:latin typeface="Founders Grotesk Text Medium" panose="020B0503030202060204" pitchFamily="34" charset="77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b="0" i="0" kern="1200">
          <a:solidFill>
            <a:srgbClr val="1E1E1E"/>
          </a:solidFill>
          <a:latin typeface="Founders Grotesk Text" panose="020B0503030202060204" pitchFamily="34" charset="77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b="0" i="0" kern="1200">
          <a:solidFill>
            <a:srgbClr val="1E1E1E"/>
          </a:solidFill>
          <a:latin typeface="Founders Grotesk Text" panose="020B050303020206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B6567-F690-5946-AC50-399D522F1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735" y="560122"/>
            <a:ext cx="8274570" cy="3255264"/>
          </a:xfrm>
        </p:spPr>
        <p:txBody>
          <a:bodyPr/>
          <a:lstStyle/>
          <a:p>
            <a:pPr algn="ctr"/>
            <a:r>
              <a:rPr lang="en-US">
                <a:latin typeface="Founders Grotesk Text"/>
              </a:rPr>
              <a:t>Housing for the </a:t>
            </a:r>
            <a:br>
              <a:rPr lang="en-US">
                <a:latin typeface="Founders Grotesk Text"/>
              </a:rPr>
            </a:br>
            <a:r>
              <a:rPr lang="en-US">
                <a:latin typeface="Founders Grotesk Text"/>
              </a:rPr>
              <a:t>XXXX Chapter of Acacia Fraternity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AD025A-D852-DC48-A60A-ADB3326E4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3815386"/>
            <a:ext cx="7315200" cy="176926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300">
                <a:latin typeface="Founders Grotesk Text Semibold"/>
              </a:rPr>
              <a:t>Presenters:</a:t>
            </a:r>
          </a:p>
          <a:p>
            <a:pPr algn="ctr"/>
            <a:r>
              <a:rPr lang="en-US"/>
              <a:t>House Manager:</a:t>
            </a:r>
          </a:p>
          <a:p>
            <a:pPr algn="ctr"/>
            <a:r>
              <a:rPr lang="en-US"/>
              <a:t>House Corporation Board President:</a:t>
            </a:r>
          </a:p>
          <a:p>
            <a:pPr algn="ctr"/>
            <a:r>
              <a:rPr lang="en-US">
                <a:latin typeface="Founders Grotesk Text Semibold"/>
              </a:rPr>
              <a:t>Venerable Dean:</a:t>
            </a:r>
            <a:endParaRPr lang="en-US"/>
          </a:p>
          <a:p>
            <a:pPr algn="ctr"/>
            <a:r>
              <a:rPr lang="en-US"/>
              <a:t>Chapter Advisor:</a:t>
            </a:r>
          </a:p>
        </p:txBody>
      </p:sp>
    </p:spTree>
    <p:extLst>
      <p:ext uri="{BB962C8B-B14F-4D97-AF65-F5344CB8AC3E}">
        <p14:creationId xmlns:p14="http://schemas.microsoft.com/office/powerpoint/2010/main" val="3424833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6914-DF98-C5F5-3C0B-E0BDAA41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1ABB-AECE-2322-0063-2C08BB4B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are utilities covered? Extra payment? Including in cost of room &amp; board?</a:t>
            </a:r>
          </a:p>
          <a:p>
            <a:pPr lvl="1"/>
            <a:r>
              <a:rPr lang="en-US"/>
              <a:t>Water</a:t>
            </a:r>
          </a:p>
          <a:p>
            <a:pPr lvl="1"/>
            <a:r>
              <a:rPr lang="en-US"/>
              <a:t>Gas</a:t>
            </a:r>
          </a:p>
          <a:p>
            <a:pPr lvl="1"/>
            <a:r>
              <a:rPr lang="en-US"/>
              <a:t>Electric</a:t>
            </a:r>
          </a:p>
          <a:p>
            <a:pPr lvl="1"/>
            <a:r>
              <a:rPr lang="en-US"/>
              <a:t>Cable</a:t>
            </a:r>
          </a:p>
          <a:p>
            <a:pPr lvl="1"/>
            <a:r>
              <a:rPr lang="en-US"/>
              <a:t>Internet</a:t>
            </a:r>
          </a:p>
          <a:p>
            <a:pPr lvl="1"/>
            <a:r>
              <a:rPr lang="en-US" err="1"/>
              <a:t>Etc</a:t>
            </a:r>
            <a:endParaRPr lang="en-US"/>
          </a:p>
          <a:p>
            <a:pPr lvl="1"/>
            <a:r>
              <a:rPr lang="en-US" err="1"/>
              <a:t>Etc</a:t>
            </a:r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29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6914-DF98-C5F5-3C0B-E0BDAA41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Studying at the Chapter Facility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1ABB-AECE-2322-0063-2C08BB4B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does studying look like?</a:t>
            </a:r>
          </a:p>
          <a:p>
            <a:pPr lvl="1"/>
            <a:r>
              <a:rPr lang="en-US"/>
              <a:t>Where? How? Is it difficult? Do most guys study in rooms or other places?</a:t>
            </a:r>
          </a:p>
        </p:txBody>
      </p:sp>
    </p:spTree>
    <p:extLst>
      <p:ext uri="{BB962C8B-B14F-4D97-AF65-F5344CB8AC3E}">
        <p14:creationId xmlns:p14="http://schemas.microsoft.com/office/powerpoint/2010/main" val="3144131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6914-DF98-C5F5-3C0B-E0BDAA41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Parties at the Chapter Facility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1ABB-AECE-2322-0063-2C08BB4B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do parties look like?</a:t>
            </a:r>
          </a:p>
          <a:p>
            <a:pPr lvl="1"/>
            <a:r>
              <a:rPr lang="en-US"/>
              <a:t>Where? How? </a:t>
            </a:r>
          </a:p>
          <a:p>
            <a:r>
              <a:rPr lang="en-US"/>
              <a:t>Add in risk management items</a:t>
            </a:r>
          </a:p>
        </p:txBody>
      </p:sp>
    </p:spTree>
    <p:extLst>
      <p:ext uri="{BB962C8B-B14F-4D97-AF65-F5344CB8AC3E}">
        <p14:creationId xmlns:p14="http://schemas.microsoft.com/office/powerpoint/2010/main" val="3091212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6914-DF98-C5F5-3C0B-E0BDAA41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Alcohol at the Chapter Facility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1ABB-AECE-2322-0063-2C08BB4B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Policies from International Fraternity:</a:t>
            </a:r>
          </a:p>
          <a:p>
            <a:pPr lvl="1">
              <a:buFont typeface="+mj-lt"/>
              <a:buAutoNum type="arabicPeriod"/>
            </a:pPr>
            <a:r>
              <a:rPr lang="en-US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Alcohol is only permitted in private living quarters of chapter facilities for residents above the legal drinking age, and must be below 15% alcohol by volume (ABV).</a:t>
            </a:r>
          </a:p>
          <a:p>
            <a:pPr lvl="1">
              <a:buFont typeface="+mj-lt"/>
              <a:buAutoNum type="arabicPeriod"/>
            </a:pPr>
            <a:r>
              <a:rPr lang="en-US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During a registered event, alcohol possession and distribution must be restricted to common spaces of a chapter facility for the duration of the event.</a:t>
            </a:r>
          </a:p>
          <a:p>
            <a:pPr lvl="1">
              <a:buFont typeface="+mj-lt"/>
              <a:buAutoNum type="arabicPeriod"/>
            </a:pPr>
            <a:r>
              <a:rPr lang="en-US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Alcohol above 15% ABV may only be served by a licensed and insured third-party vendor (regardless of event location) at registered events.</a:t>
            </a:r>
          </a:p>
          <a:p>
            <a:pPr lvl="1"/>
            <a:endParaRPr lang="en-US"/>
          </a:p>
          <a:p>
            <a:r>
              <a:rPr lang="en-US"/>
              <a:t>What it looks like in our chapter: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05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6914-DF98-C5F5-3C0B-E0BDAA41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Cleaning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1ABB-AECE-2322-0063-2C08BB4B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does chapter do for cleaning schedule? Describe in full</a:t>
            </a:r>
          </a:p>
          <a:p>
            <a:r>
              <a:rPr lang="en-US"/>
              <a:t>Does chapter use cleaning service?</a:t>
            </a:r>
          </a:p>
        </p:txBody>
      </p:sp>
    </p:spTree>
    <p:extLst>
      <p:ext uri="{BB962C8B-B14F-4D97-AF65-F5344CB8AC3E}">
        <p14:creationId xmlns:p14="http://schemas.microsoft.com/office/powerpoint/2010/main" val="3123908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605D983-6EB2-785C-D872-AC49DBAC0F1E}"/>
              </a:ext>
            </a:extLst>
          </p:cNvPr>
          <p:cNvSpPr/>
          <p:nvPr/>
        </p:nvSpPr>
        <p:spPr>
          <a:xfrm>
            <a:off x="9197787" y="4195482"/>
            <a:ext cx="2994211" cy="26625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046914-DF98-C5F5-3C0B-E0BDAA41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Breakdown if living not in the chapter facility</a:t>
            </a:r>
            <a:br>
              <a:rPr lang="en-US"/>
            </a:br>
            <a:br>
              <a:rPr lang="en-US"/>
            </a:br>
            <a:r>
              <a:rPr lang="en-US"/>
              <a:t>**WILL NEED TO RESEARCH ON THIS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ABE566-D7DC-D1C8-86CF-48750E6E40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528228"/>
              </p:ext>
            </p:extLst>
          </p:nvPr>
        </p:nvGraphicFramePr>
        <p:xfrm>
          <a:off x="3868738" y="863600"/>
          <a:ext cx="7315200" cy="4786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3735">
                  <a:extLst>
                    <a:ext uri="{9D8B030D-6E8A-4147-A177-3AD203B41FA5}">
                      <a16:colId xmlns:a16="http://schemas.microsoft.com/office/drawing/2014/main" val="4286389532"/>
                    </a:ext>
                  </a:extLst>
                </a:gridCol>
                <a:gridCol w="3791465">
                  <a:extLst>
                    <a:ext uri="{9D8B030D-6E8A-4147-A177-3AD203B41FA5}">
                      <a16:colId xmlns:a16="http://schemas.microsoft.com/office/drawing/2014/main" val="3220503630"/>
                    </a:ext>
                  </a:extLst>
                </a:gridCol>
              </a:tblGrid>
              <a:tr h="59232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Cost/Semester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870659"/>
                  </a:ext>
                </a:extLst>
              </a:tr>
              <a:tr h="592326">
                <a:tc>
                  <a:txBody>
                    <a:bodyPr/>
                    <a:lstStyle/>
                    <a:p>
                      <a:r>
                        <a:rPr lang="en-US"/>
                        <a:t>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827928"/>
                  </a:ext>
                </a:extLst>
              </a:tr>
              <a:tr h="592326">
                <a:tc>
                  <a:txBody>
                    <a:bodyPr/>
                    <a:lstStyle/>
                    <a:p>
                      <a:r>
                        <a:rPr lang="en-US"/>
                        <a:t>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144325"/>
                  </a:ext>
                </a:extLst>
              </a:tr>
              <a:tr h="592326">
                <a:tc>
                  <a:txBody>
                    <a:bodyPr/>
                    <a:lstStyle/>
                    <a:p>
                      <a:r>
                        <a:rPr lang="en-US"/>
                        <a:t>Electric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402558"/>
                  </a:ext>
                </a:extLst>
              </a:tr>
              <a:tr h="592326">
                <a:tc>
                  <a:txBody>
                    <a:bodyPr/>
                    <a:lstStyle/>
                    <a:p>
                      <a:r>
                        <a:rPr lang="en-US"/>
                        <a:t>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612010"/>
                  </a:ext>
                </a:extLst>
              </a:tr>
              <a:tr h="592326">
                <a:tc>
                  <a:txBody>
                    <a:bodyPr/>
                    <a:lstStyle/>
                    <a:p>
                      <a:r>
                        <a:rPr lang="en-US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At least $250-300 a month (don’t low ball as most do)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445221"/>
                  </a:ext>
                </a:extLst>
              </a:tr>
              <a:tr h="592326">
                <a:tc>
                  <a:txBody>
                    <a:bodyPr/>
                    <a:lstStyle/>
                    <a:p>
                      <a:r>
                        <a:rPr lang="en-US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675189"/>
                  </a:ext>
                </a:extLst>
              </a:tr>
              <a:tr h="592326">
                <a:tc>
                  <a:txBody>
                    <a:bodyPr/>
                    <a:lstStyle/>
                    <a:p>
                      <a:r>
                        <a:rPr lang="en-US"/>
                        <a:t>Parking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084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641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896D47D-E39F-EC22-CEBC-70AC4D4CEADF}"/>
              </a:ext>
            </a:extLst>
          </p:cNvPr>
          <p:cNvSpPr/>
          <p:nvPr/>
        </p:nvSpPr>
        <p:spPr>
          <a:xfrm>
            <a:off x="9197787" y="4195482"/>
            <a:ext cx="2994211" cy="26625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046914-DF98-C5F5-3C0B-E0BDAA41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Breakdown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ABE566-D7DC-D1C8-86CF-48750E6E40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281019"/>
              </p:ext>
            </p:extLst>
          </p:nvPr>
        </p:nvGraphicFramePr>
        <p:xfrm>
          <a:off x="3868738" y="863600"/>
          <a:ext cx="7315200" cy="473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3735">
                  <a:extLst>
                    <a:ext uri="{9D8B030D-6E8A-4147-A177-3AD203B41FA5}">
                      <a16:colId xmlns:a16="http://schemas.microsoft.com/office/drawing/2014/main" val="4286389532"/>
                    </a:ext>
                  </a:extLst>
                </a:gridCol>
                <a:gridCol w="3791465">
                  <a:extLst>
                    <a:ext uri="{9D8B030D-6E8A-4147-A177-3AD203B41FA5}">
                      <a16:colId xmlns:a16="http://schemas.microsoft.com/office/drawing/2014/main" val="3220503630"/>
                    </a:ext>
                  </a:extLst>
                </a:gridCol>
              </a:tblGrid>
              <a:tr h="59232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Cost/ Semester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870659"/>
                  </a:ext>
                </a:extLst>
              </a:tr>
              <a:tr h="592326">
                <a:tc>
                  <a:txBody>
                    <a:bodyPr/>
                    <a:lstStyle/>
                    <a:p>
                      <a:r>
                        <a:rPr lang="en-US"/>
                        <a:t>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827928"/>
                  </a:ext>
                </a:extLst>
              </a:tr>
              <a:tr h="592326">
                <a:tc>
                  <a:txBody>
                    <a:bodyPr/>
                    <a:lstStyle/>
                    <a:p>
                      <a:r>
                        <a:rPr lang="en-US"/>
                        <a:t>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792721"/>
                  </a:ext>
                </a:extLst>
              </a:tr>
              <a:tr h="592326">
                <a:tc>
                  <a:txBody>
                    <a:bodyPr/>
                    <a:lstStyle/>
                    <a:p>
                      <a:r>
                        <a:rPr lang="en-US"/>
                        <a:t>Electric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144325"/>
                  </a:ext>
                </a:extLst>
              </a:tr>
              <a:tr h="592326">
                <a:tc>
                  <a:txBody>
                    <a:bodyPr/>
                    <a:lstStyle/>
                    <a:p>
                      <a:r>
                        <a:rPr lang="en-US"/>
                        <a:t>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402558"/>
                  </a:ext>
                </a:extLst>
              </a:tr>
              <a:tr h="592326">
                <a:tc>
                  <a:txBody>
                    <a:bodyPr/>
                    <a:lstStyle/>
                    <a:p>
                      <a:r>
                        <a:rPr lang="en-US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612010"/>
                  </a:ext>
                </a:extLst>
              </a:tr>
              <a:tr h="592326">
                <a:tc>
                  <a:txBody>
                    <a:bodyPr/>
                    <a:lstStyle/>
                    <a:p>
                      <a:r>
                        <a:rPr lang="en-US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445221"/>
                  </a:ext>
                </a:extLst>
              </a:tr>
              <a:tr h="592326">
                <a:tc>
                  <a:txBody>
                    <a:bodyPr/>
                    <a:lstStyle/>
                    <a:p>
                      <a:r>
                        <a:rPr lang="en-US"/>
                        <a:t>Parking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675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793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6914-DF98-C5F5-3C0B-E0BDAA41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ounders Grotesk Text"/>
              </a:rPr>
              <a:t>How to Pay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1ABB-AECE-2322-0063-2C08BB4B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>
                <a:latin typeface="Founders Grotesk Text Semibold"/>
              </a:rPr>
              <a:t>OmegaFi</a:t>
            </a:r>
            <a:r>
              <a:rPr lang="en-US">
                <a:latin typeface="Founders Grotesk Text Semibold"/>
              </a:rPr>
              <a:t>?</a:t>
            </a:r>
          </a:p>
          <a:p>
            <a:r>
              <a:rPr lang="en-US">
                <a:latin typeface="Founders Grotesk Text Semibold"/>
              </a:rPr>
              <a:t>Directly to HCB?</a:t>
            </a:r>
          </a:p>
          <a:p>
            <a:r>
              <a:rPr lang="en-US">
                <a:latin typeface="Founders Grotesk Text Semibold"/>
              </a:rPr>
              <a:t>Some other method?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62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6914-DF98-C5F5-3C0B-E0BDAA41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Housing Contracts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1ABB-AECE-2322-0063-2C08BB4B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Describe how agreements are signed (different for each chapter)</a:t>
            </a:r>
          </a:p>
          <a:p>
            <a:pPr lvl="1"/>
            <a:r>
              <a:rPr lang="en-US"/>
              <a:t>Typically House Corporation Board signs agreement with Chapter. Chapter signs agreement with members.</a:t>
            </a:r>
          </a:p>
          <a:p>
            <a:pPr lvl="2"/>
            <a:r>
              <a:rPr lang="en-US"/>
              <a:t>Liability reasons</a:t>
            </a:r>
          </a:p>
          <a:p>
            <a:r>
              <a:rPr lang="en-US"/>
              <a:t>Timeline for signing:</a:t>
            </a:r>
          </a:p>
          <a:p>
            <a:pPr lvl="1"/>
            <a:r>
              <a:rPr lang="en-US"/>
              <a:t>Send to Member</a:t>
            </a:r>
          </a:p>
          <a:p>
            <a:pPr lvl="1"/>
            <a:r>
              <a:rPr lang="en-US"/>
              <a:t>Send to Parents</a:t>
            </a:r>
          </a:p>
          <a:p>
            <a:pPr lvl="1"/>
            <a:r>
              <a:rPr lang="en-US"/>
              <a:t>Due by</a:t>
            </a:r>
          </a:p>
          <a:p>
            <a:r>
              <a:rPr lang="en-US"/>
              <a:t>How contracts will be sent out</a:t>
            </a:r>
          </a:p>
          <a:p>
            <a:pPr lvl="1"/>
            <a:r>
              <a:rPr lang="en-US"/>
              <a:t>DocuSign? </a:t>
            </a:r>
            <a:r>
              <a:rPr lang="en-US" err="1"/>
              <a:t>OmegaFi</a:t>
            </a:r>
            <a:r>
              <a:rPr lang="en-US"/>
              <a:t> Vault? Paper</a:t>
            </a:r>
          </a:p>
          <a:p>
            <a:r>
              <a:rPr lang="en-US"/>
              <a:t>Who to send questions to:</a:t>
            </a:r>
          </a:p>
        </p:txBody>
      </p:sp>
    </p:spTree>
    <p:extLst>
      <p:ext uri="{BB962C8B-B14F-4D97-AF65-F5344CB8AC3E}">
        <p14:creationId xmlns:p14="http://schemas.microsoft.com/office/powerpoint/2010/main" val="877215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B6567-F690-5946-AC50-399D522F1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735" y="560122"/>
            <a:ext cx="8274570" cy="3255264"/>
          </a:xfrm>
        </p:spPr>
        <p:txBody>
          <a:bodyPr/>
          <a:lstStyle/>
          <a:p>
            <a:pPr algn="ctr"/>
            <a:r>
              <a:rPr lang="en-US">
                <a:latin typeface="Founders Grotesk Text"/>
              </a:rPr>
              <a:t>Questions?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AD025A-D852-DC48-A60A-ADB3326E4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3815386"/>
            <a:ext cx="7315200" cy="1769260"/>
          </a:xfrm>
        </p:spPr>
        <p:txBody>
          <a:bodyPr>
            <a:normAutofit/>
          </a:bodyPr>
          <a:lstStyle/>
          <a:p>
            <a:pPr algn="ctr"/>
            <a:r>
              <a:rPr lang="en-US"/>
              <a:t>Contact: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0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6914-DF98-C5F5-3C0B-E0BDAA41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Chapter Facility Facts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1ABB-AECE-2322-0063-2C08BB4B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Address:</a:t>
            </a:r>
          </a:p>
          <a:p>
            <a:r>
              <a:rPr lang="en-US"/>
              <a:t>Location compared to campus:</a:t>
            </a:r>
          </a:p>
          <a:p>
            <a:r>
              <a:rPr lang="en-US"/>
              <a:t>Housing Capacity:</a:t>
            </a:r>
          </a:p>
          <a:p>
            <a:r>
              <a:rPr lang="en-US"/>
              <a:t>Percent of Members who need to live in:</a:t>
            </a:r>
          </a:p>
          <a:p>
            <a:r>
              <a:rPr lang="en-US"/>
              <a:t>Number of Rooms:</a:t>
            </a:r>
          </a:p>
          <a:p>
            <a:pPr lvl="1"/>
            <a:r>
              <a:rPr lang="en-US"/>
              <a:t>Singles? Doubles? Cold air?</a:t>
            </a:r>
          </a:p>
          <a:p>
            <a:r>
              <a:rPr lang="en-US"/>
              <a:t>Common Spaces</a:t>
            </a:r>
          </a:p>
          <a:p>
            <a:pPr lvl="1"/>
            <a:r>
              <a:rPr lang="en-US"/>
              <a:t>Kitchen</a:t>
            </a:r>
          </a:p>
          <a:p>
            <a:pPr lvl="1"/>
            <a:r>
              <a:rPr lang="en-US"/>
              <a:t>Dining Room</a:t>
            </a:r>
          </a:p>
          <a:p>
            <a:pPr lvl="1"/>
            <a:r>
              <a:rPr lang="en-US"/>
              <a:t>Chapter Room?</a:t>
            </a:r>
          </a:p>
          <a:p>
            <a:pPr lvl="1"/>
            <a:r>
              <a:rPr lang="en-US"/>
              <a:t>Game Room?</a:t>
            </a:r>
          </a:p>
          <a:p>
            <a:pPr lvl="1"/>
            <a:r>
              <a:rPr lang="en-US"/>
              <a:t>Study Room?</a:t>
            </a:r>
          </a:p>
          <a:p>
            <a:r>
              <a:rPr lang="en-US"/>
              <a:t>Parking situation</a:t>
            </a:r>
          </a:p>
        </p:txBody>
      </p:sp>
    </p:spTree>
    <p:extLst>
      <p:ext uri="{BB962C8B-B14F-4D97-AF65-F5344CB8AC3E}">
        <p14:creationId xmlns:p14="http://schemas.microsoft.com/office/powerpoint/2010/main" val="297212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6914-DF98-C5F5-3C0B-E0BDAA41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ounders Grotesk Text"/>
              </a:rPr>
              <a:t>Benefits to Living in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1ABB-AECE-2322-0063-2C08BB4B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Founders Grotesk Text Semibold"/>
              </a:rPr>
              <a:t>Brotherhood?</a:t>
            </a:r>
            <a:endParaRPr lang="en-US"/>
          </a:p>
          <a:p>
            <a:r>
              <a:rPr lang="en-US">
                <a:latin typeface="Founders Grotesk Text Semibold"/>
              </a:rPr>
              <a:t>Meals together? Great food? Chef?</a:t>
            </a:r>
            <a:endParaRPr lang="en-US"/>
          </a:p>
          <a:p>
            <a:r>
              <a:rPr lang="en-US">
                <a:latin typeface="Founders Grotesk Text Semibold"/>
              </a:rPr>
              <a:t>Close to campus?</a:t>
            </a:r>
            <a:endParaRPr lang="en-US"/>
          </a:p>
          <a:p>
            <a:r>
              <a:rPr lang="en-US">
                <a:latin typeface="Founders Grotesk Text Semibold"/>
              </a:rPr>
              <a:t>Parking?</a:t>
            </a:r>
          </a:p>
          <a:p>
            <a:r>
              <a:rPr lang="en-US">
                <a:latin typeface="Founders Grotesk Text Semibold"/>
              </a:rPr>
              <a:t>Study spaces?</a:t>
            </a:r>
          </a:p>
          <a:p>
            <a:r>
              <a:rPr lang="en-US">
                <a:latin typeface="Founders Grotesk Text Semibold"/>
              </a:rPr>
              <a:t>All-inclusive cost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49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6914-DF98-C5F5-3C0B-E0BDAA415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62634" cy="4601183"/>
          </a:xfrm>
        </p:spPr>
        <p:txBody>
          <a:bodyPr/>
          <a:lstStyle/>
          <a:p>
            <a:r>
              <a:rPr lang="en-US" sz="3600"/>
              <a:t>Expectations to Live In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1ABB-AECE-2322-0063-2C08BB4B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Laws of Acacia </a:t>
            </a:r>
          </a:p>
          <a:p>
            <a:pPr lvl="1"/>
            <a:r>
              <a:rPr lang="en-US"/>
              <a:t>1-1709.   ACTIVE MUST LIVE IN CHAPTER HOUSE.  Every active member unless excused by his chapter for good and sufficient reasons, shall live at his chapter house as long as he remains a student in the university or college at which his chapter is chartered. </a:t>
            </a:r>
          </a:p>
          <a:p>
            <a:r>
              <a:rPr lang="en-US"/>
              <a:t>Oath of Initiation also states member will live in chapter house</a:t>
            </a:r>
          </a:p>
        </p:txBody>
      </p:sp>
    </p:spTree>
    <p:extLst>
      <p:ext uri="{BB962C8B-B14F-4D97-AF65-F5344CB8AC3E}">
        <p14:creationId xmlns:p14="http://schemas.microsoft.com/office/powerpoint/2010/main" val="242756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6914-DF98-C5F5-3C0B-E0BDAA41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House Corporation Board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1ABB-AECE-2322-0063-2C08BB4B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is a House Corporation Board?</a:t>
            </a:r>
          </a:p>
          <a:p>
            <a:r>
              <a:rPr lang="en-US"/>
              <a:t>Who serves on the board?</a:t>
            </a:r>
          </a:p>
          <a:p>
            <a:r>
              <a:rPr lang="en-US"/>
              <a:t>What does this entity actually do?</a:t>
            </a:r>
          </a:p>
        </p:txBody>
      </p:sp>
    </p:spTree>
    <p:extLst>
      <p:ext uri="{BB962C8B-B14F-4D97-AF65-F5344CB8AC3E}">
        <p14:creationId xmlns:p14="http://schemas.microsoft.com/office/powerpoint/2010/main" val="227453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6914-DF98-C5F5-3C0B-E0BDAA41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Live In Advisor or House Mom Duties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1ABB-AECE-2322-0063-2C08BB4B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does a Live In Advisor/House Mom do?</a:t>
            </a:r>
          </a:p>
          <a:p>
            <a:r>
              <a:rPr lang="en-US"/>
              <a:t>Who is ours?</a:t>
            </a:r>
          </a:p>
          <a:p>
            <a:r>
              <a:rPr lang="en-US"/>
              <a:t>What do we like about them?</a:t>
            </a:r>
          </a:p>
          <a:p>
            <a:r>
              <a:rPr lang="en-US"/>
              <a:t>How do they support chapter regularly?</a:t>
            </a:r>
          </a:p>
        </p:txBody>
      </p:sp>
    </p:spTree>
    <p:extLst>
      <p:ext uri="{BB962C8B-B14F-4D97-AF65-F5344CB8AC3E}">
        <p14:creationId xmlns:p14="http://schemas.microsoft.com/office/powerpoint/2010/main" val="403031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6914-DF98-C5F5-3C0B-E0BDAA41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1ABB-AECE-2322-0063-2C08BB4B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comes with the room?</a:t>
            </a:r>
          </a:p>
          <a:p>
            <a:r>
              <a:rPr lang="en-US"/>
              <a:t>Is their air conditioning?</a:t>
            </a:r>
          </a:p>
          <a:p>
            <a:r>
              <a:rPr lang="en-US"/>
              <a:t>Closets?</a:t>
            </a:r>
          </a:p>
          <a:p>
            <a:r>
              <a:rPr lang="en-US"/>
              <a:t>Beds?</a:t>
            </a:r>
          </a:p>
          <a:p>
            <a:r>
              <a:rPr lang="en-US" err="1"/>
              <a:t>Etc</a:t>
            </a:r>
            <a:r>
              <a:rPr lang="en-US"/>
              <a:t>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31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6914-DF98-C5F5-3C0B-E0BDAA41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Bathrooms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1ABB-AECE-2322-0063-2C08BB4B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Singles?</a:t>
            </a:r>
          </a:p>
          <a:p>
            <a:r>
              <a:rPr lang="en-US"/>
              <a:t>Shared?</a:t>
            </a:r>
          </a:p>
          <a:p>
            <a:r>
              <a:rPr lang="en-US"/>
              <a:t>Community?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38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46914-DF98-C5F5-3C0B-E0BDAA41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1ABB-AECE-2322-0063-2C08BB4B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Any meals offered? What is meal plan? </a:t>
            </a:r>
          </a:p>
          <a:p>
            <a:r>
              <a:rPr lang="en-US"/>
              <a:t>Chef? Own Cooking? Catered?</a:t>
            </a:r>
          </a:p>
          <a:p>
            <a:r>
              <a:rPr lang="en-US"/>
              <a:t>Cost?</a:t>
            </a:r>
          </a:p>
          <a:p>
            <a:r>
              <a:rPr lang="en-US"/>
              <a:t>Typical meals look like:</a:t>
            </a:r>
          </a:p>
          <a:p>
            <a:r>
              <a:rPr lang="en-US"/>
              <a:t>Schedule of meals offered: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2750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Acacia 1">
      <a:dk1>
        <a:srgbClr val="000000"/>
      </a:dk1>
      <a:lt1>
        <a:srgbClr val="FFFFFF"/>
      </a:lt1>
      <a:dk2>
        <a:srgbClr val="545454"/>
      </a:dk2>
      <a:lt2>
        <a:srgbClr val="1E1E1E"/>
      </a:lt2>
      <a:accent1>
        <a:srgbClr val="F9E547"/>
      </a:accent1>
      <a:accent2>
        <a:srgbClr val="FAB900"/>
      </a:accent2>
      <a:accent3>
        <a:srgbClr val="006176"/>
      </a:accent3>
      <a:accent4>
        <a:srgbClr val="EE7008"/>
      </a:accent4>
      <a:accent5>
        <a:srgbClr val="008674"/>
      </a:accent5>
      <a:accent6>
        <a:srgbClr val="D5393D"/>
      </a:accent6>
      <a:hlink>
        <a:srgbClr val="008675"/>
      </a:hlink>
      <a:folHlink>
        <a:srgbClr val="F8E546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acia Fraternity PowerPoint Template" id="{0AFBCF99-287F-9643-B090-D4226C3CE7AC}" vid="{E47487B3-652B-364D-9252-4C105F293F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7E241CCFDAB2479BF25A15A1C4DEBF" ma:contentTypeVersion="19" ma:contentTypeDescription="Create a new document." ma:contentTypeScope="" ma:versionID="e75b5662c24b05f45ba728d6dc127d4c">
  <xsd:schema xmlns:xsd="http://www.w3.org/2001/XMLSchema" xmlns:xs="http://www.w3.org/2001/XMLSchema" xmlns:p="http://schemas.microsoft.com/office/2006/metadata/properties" xmlns:ns2="2a8b4260-35e6-4c7e-8643-efa5eedd1f8e" xmlns:ns3="187d92dc-9496-4636-85b8-82ecfb0e3c1a" xmlns:ns4="http://schemas.microsoft.com/sharepoint/v4" targetNamespace="http://schemas.microsoft.com/office/2006/metadata/properties" ma:root="true" ma:fieldsID="9450be0ec065aeaa7d0b6399e34a2bf7" ns2:_="" ns3:_="" ns4:_="">
    <xsd:import namespace="2a8b4260-35e6-4c7e-8643-efa5eedd1f8e"/>
    <xsd:import namespace="187d92dc-9496-4636-85b8-82ecfb0e3c1a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Imag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4:IconOverlay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8b4260-35e6-4c7e-8643-efa5eedd1f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Image" ma:index="20" nillable="true" ma:displayName="Image" ma:format="Thumbnail" ma:internalName="Image">
      <xsd:simpleType>
        <xsd:restriction base="dms:Unknown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3deb881-4beb-461e-a993-b8a5093dfa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7d92dc-9496-4636-85b8-82ecfb0e3c1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65e1f5a-47ba-42ed-9505-f594c98f1f70}" ma:internalName="TaxCatchAll" ma:showField="CatchAllData" ma:web="187d92dc-9496-4636-85b8-82ecfb0e3c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 xmlns="2a8b4260-35e6-4c7e-8643-efa5eedd1f8e" xsi:nil="true"/>
    <TaxCatchAll xmlns="187d92dc-9496-4636-85b8-82ecfb0e3c1a" xsi:nil="true"/>
    <lcf76f155ced4ddcb4097134ff3c332f xmlns="2a8b4260-35e6-4c7e-8643-efa5eedd1f8e">
      <Terms xmlns="http://schemas.microsoft.com/office/infopath/2007/PartnerControls"/>
    </lcf76f155ced4ddcb4097134ff3c332f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B47C83EB-0C42-4104-B5BF-D1661C7D890F}">
  <ds:schemaRefs>
    <ds:schemaRef ds:uri="187d92dc-9496-4636-85b8-82ecfb0e3c1a"/>
    <ds:schemaRef ds:uri="2a8b4260-35e6-4c7e-8643-efa5eedd1f8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6749048-4C72-4DB2-9C47-C14BC5DA7A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5B7810-A1A6-4BFD-A976-9EF28A535CE8}">
  <ds:schemaRefs>
    <ds:schemaRef ds:uri="187d92dc-9496-4636-85b8-82ecfb0e3c1a"/>
    <ds:schemaRef ds:uri="2a8b4260-35e6-4c7e-8643-efa5eedd1f8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19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Frame</vt:lpstr>
      <vt:lpstr>Housing for the  XXXX Chapter of Acacia Fraternity</vt:lpstr>
      <vt:lpstr>Chapter Facility Facts</vt:lpstr>
      <vt:lpstr>Benefits to Living in</vt:lpstr>
      <vt:lpstr>Expectations to Live In</vt:lpstr>
      <vt:lpstr>House Corporation Board</vt:lpstr>
      <vt:lpstr>Live In Advisor or House Mom Duties</vt:lpstr>
      <vt:lpstr>Room</vt:lpstr>
      <vt:lpstr>Bathrooms</vt:lpstr>
      <vt:lpstr>Meals</vt:lpstr>
      <vt:lpstr>Utilities</vt:lpstr>
      <vt:lpstr>Studying at the Chapter Facility</vt:lpstr>
      <vt:lpstr>Parties at the Chapter Facility</vt:lpstr>
      <vt:lpstr>Alcohol at the Chapter Facility</vt:lpstr>
      <vt:lpstr>Cleaning Schedule</vt:lpstr>
      <vt:lpstr>Cost Breakdown if living not in the chapter facility  **WILL NEED TO RESEARCH ON THIS</vt:lpstr>
      <vt:lpstr>Cost Breakdown</vt:lpstr>
      <vt:lpstr>How to Pay</vt:lpstr>
      <vt:lpstr>Housing Contracts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Larger Scope on Fraternity</dc:title>
  <dc:creator>CJ Van Antwerp</dc:creator>
  <cp:revision>2</cp:revision>
  <dcterms:created xsi:type="dcterms:W3CDTF">2020-09-23T15:54:48Z</dcterms:created>
  <dcterms:modified xsi:type="dcterms:W3CDTF">2023-09-06T18:12:43Z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0x0101004D7E241CCFDAB2479BF25A15A1C4DEBF</vt:lpwstr>
  </property>
  <property fmtid="{D5CDD505-2E9C-101B-9397-08002B2CF9AE}" pid="3" name="MediaServiceImageTags">
    <vt:lpwstr/>
  </property>
</Properties>
</file>